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261667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91E426-7533-4112-A235-B79E0BB9235F}"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1290087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2028043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47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1125407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168010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2914717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1477392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224989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356464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262538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91E426-7533-4112-A235-B79E0BB9235F}"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1014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91E426-7533-4112-A235-B79E0BB9235F}"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40114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426877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8882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B91E426-7533-4112-A235-B79E0BB9235F}" type="datetimeFigureOut">
              <a:rPr lang="en-US" smtClean="0"/>
              <a:t>1/27/2023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172328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91E426-7533-4112-A235-B79E0BB9235F}"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532F5-3749-469A-8EBF-8689029B5C62}" type="slidenum">
              <a:rPr lang="en-US" smtClean="0"/>
              <a:t>‹#›</a:t>
            </a:fld>
            <a:endParaRPr lang="en-US"/>
          </a:p>
        </p:txBody>
      </p:sp>
    </p:spTree>
    <p:extLst>
      <p:ext uri="{BB962C8B-B14F-4D97-AF65-F5344CB8AC3E}">
        <p14:creationId xmlns:p14="http://schemas.microsoft.com/office/powerpoint/2010/main" val="171052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B91E426-7533-4112-A235-B79E0BB9235F}" type="datetimeFigureOut">
              <a:rPr lang="en-US" smtClean="0"/>
              <a:t>1/27/2023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14532F5-3749-469A-8EBF-8689029B5C62}" type="slidenum">
              <a:rPr lang="en-US" smtClean="0"/>
              <a:t>‹#›</a:t>
            </a:fld>
            <a:endParaRPr lang="en-US"/>
          </a:p>
        </p:txBody>
      </p:sp>
    </p:spTree>
    <p:extLst>
      <p:ext uri="{BB962C8B-B14F-4D97-AF65-F5344CB8AC3E}">
        <p14:creationId xmlns:p14="http://schemas.microsoft.com/office/powerpoint/2010/main" val="22677314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FE35-6200-6732-CB54-773557767B5D}"/>
              </a:ext>
            </a:extLst>
          </p:cNvPr>
          <p:cNvSpPr>
            <a:spLocks noGrp="1"/>
          </p:cNvSpPr>
          <p:nvPr>
            <p:ph type="ctrTitle"/>
          </p:nvPr>
        </p:nvSpPr>
        <p:spPr/>
        <p:txBody>
          <a:bodyPr/>
          <a:lstStyle/>
          <a:p>
            <a:r>
              <a:rPr lang="en-US" b="1" dirty="0"/>
              <a:t>Secondary Market</a:t>
            </a:r>
          </a:p>
        </p:txBody>
      </p:sp>
    </p:spTree>
    <p:extLst>
      <p:ext uri="{BB962C8B-B14F-4D97-AF65-F5344CB8AC3E}">
        <p14:creationId xmlns:p14="http://schemas.microsoft.com/office/powerpoint/2010/main" val="234997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E515-DA45-E9DF-FA52-6E5622D31A79}"/>
              </a:ext>
            </a:extLst>
          </p:cNvPr>
          <p:cNvSpPr>
            <a:spLocks noGrp="1"/>
          </p:cNvSpPr>
          <p:nvPr>
            <p:ph type="title"/>
          </p:nvPr>
        </p:nvSpPr>
        <p:spPr/>
        <p:txBody>
          <a:bodyPr/>
          <a:lstStyle/>
          <a:p>
            <a:r>
              <a:rPr lang="en-US" b="1" dirty="0"/>
              <a:t>Secondary Market</a:t>
            </a:r>
          </a:p>
        </p:txBody>
      </p:sp>
      <p:sp>
        <p:nvSpPr>
          <p:cNvPr id="3" name="Content Placeholder 2">
            <a:extLst>
              <a:ext uri="{FF2B5EF4-FFF2-40B4-BE49-F238E27FC236}">
                <a16:creationId xmlns:a16="http://schemas.microsoft.com/office/drawing/2014/main" id="{B989E968-7749-3785-62A3-5105F34EDD54}"/>
              </a:ext>
            </a:extLst>
          </p:cNvPr>
          <p:cNvSpPr>
            <a:spLocks noGrp="1"/>
          </p:cNvSpPr>
          <p:nvPr>
            <p:ph idx="1"/>
          </p:nvPr>
        </p:nvSpPr>
        <p:spPr/>
        <p:txBody>
          <a:bodyPr>
            <a:normAutofit/>
          </a:bodyPr>
          <a:lstStyle/>
          <a:p>
            <a:pPr marL="0" indent="0" algn="just">
              <a:buNone/>
            </a:pPr>
            <a:r>
              <a:rPr lang="en-US" dirty="0"/>
              <a:t>Secondary Market - The financial market concerned with the purchase and sale of already existing industrial securities is called as secondary market. In this market, industrial securities which are already held by the individuals and institutions are bought and sold. Stock exchanges are the important ingredients of the secondary market and generally all the securities are quoted in the stock exchanges. </a:t>
            </a:r>
          </a:p>
          <a:p>
            <a:pPr marL="0" indent="0" algn="just">
              <a:buNone/>
            </a:pPr>
            <a:r>
              <a:rPr lang="en-US" dirty="0"/>
              <a:t>Stock exchanges recognized by the Government of India facilitate the buying and selling activities. Securities Contracts (Regulation) Act, 1956 regulates all the stock exchanges and Bombay Stock Exchange &amp; National Stock Exchange are the main stock exchanges in India.</a:t>
            </a:r>
          </a:p>
        </p:txBody>
      </p:sp>
    </p:spTree>
    <p:extLst>
      <p:ext uri="{BB962C8B-B14F-4D97-AF65-F5344CB8AC3E}">
        <p14:creationId xmlns:p14="http://schemas.microsoft.com/office/powerpoint/2010/main" val="50745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9788-3EAD-5B99-1618-B17744D9C8F9}"/>
              </a:ext>
            </a:extLst>
          </p:cNvPr>
          <p:cNvSpPr>
            <a:spLocks noGrp="1"/>
          </p:cNvSpPr>
          <p:nvPr>
            <p:ph type="title"/>
          </p:nvPr>
        </p:nvSpPr>
        <p:spPr/>
        <p:txBody>
          <a:bodyPr/>
          <a:lstStyle/>
          <a:p>
            <a:r>
              <a:rPr lang="en-US" b="1" dirty="0"/>
              <a:t>Functions of secondary market </a:t>
            </a:r>
          </a:p>
        </p:txBody>
      </p:sp>
      <p:sp>
        <p:nvSpPr>
          <p:cNvPr id="3" name="Content Placeholder 2">
            <a:extLst>
              <a:ext uri="{FF2B5EF4-FFF2-40B4-BE49-F238E27FC236}">
                <a16:creationId xmlns:a16="http://schemas.microsoft.com/office/drawing/2014/main" id="{42F8098C-C3A0-A689-9E9B-9FB35F6DEC0D}"/>
              </a:ext>
            </a:extLst>
          </p:cNvPr>
          <p:cNvSpPr>
            <a:spLocks noGrp="1"/>
          </p:cNvSpPr>
          <p:nvPr>
            <p:ph idx="1"/>
          </p:nvPr>
        </p:nvSpPr>
        <p:spPr/>
        <p:txBody>
          <a:bodyPr>
            <a:normAutofit/>
          </a:bodyPr>
          <a:lstStyle/>
          <a:p>
            <a:pPr marL="0" indent="0" algn="just">
              <a:buNone/>
            </a:pPr>
            <a:r>
              <a:rPr lang="en-US" dirty="0"/>
              <a:t>The secondary market provides liquidity to the securities. Continuous and regular market in the form of stock exchange is present in this market for trading the securities. Government, Semi-Government and Company securities are traded in the stock exchange. The component of secondary market that deals with Government securities is called as Guilt-edged market as the government securities never lose their basic value. The stock exchanges in India are established under the provisions of the Securities Contracts (Regulation) Act, 1956 and are regulated and controlled by the Securities and Exchange Board of India (SEBI)</a:t>
            </a:r>
          </a:p>
        </p:txBody>
      </p:sp>
    </p:spTree>
    <p:extLst>
      <p:ext uri="{BB962C8B-B14F-4D97-AF65-F5344CB8AC3E}">
        <p14:creationId xmlns:p14="http://schemas.microsoft.com/office/powerpoint/2010/main" val="103869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C49D0-3F4A-2564-AD15-34BCFBADEDE6}"/>
              </a:ext>
            </a:extLst>
          </p:cNvPr>
          <p:cNvSpPr>
            <a:spLocks noGrp="1"/>
          </p:cNvSpPr>
          <p:nvPr>
            <p:ph type="title"/>
          </p:nvPr>
        </p:nvSpPr>
        <p:spPr/>
        <p:txBody>
          <a:bodyPr/>
          <a:lstStyle/>
          <a:p>
            <a:r>
              <a:rPr lang="en-US" b="1" dirty="0"/>
              <a:t>Stock Exchange </a:t>
            </a:r>
          </a:p>
        </p:txBody>
      </p:sp>
      <p:sp>
        <p:nvSpPr>
          <p:cNvPr id="3" name="Content Placeholder 2">
            <a:extLst>
              <a:ext uri="{FF2B5EF4-FFF2-40B4-BE49-F238E27FC236}">
                <a16:creationId xmlns:a16="http://schemas.microsoft.com/office/drawing/2014/main" id="{90F3F1F1-89E6-822E-F45E-2B4E5A464ED9}"/>
              </a:ext>
            </a:extLst>
          </p:cNvPr>
          <p:cNvSpPr>
            <a:spLocks noGrp="1"/>
          </p:cNvSpPr>
          <p:nvPr>
            <p:ph idx="1"/>
          </p:nvPr>
        </p:nvSpPr>
        <p:spPr/>
        <p:txBody>
          <a:bodyPr>
            <a:normAutofit/>
          </a:bodyPr>
          <a:lstStyle/>
          <a:p>
            <a:pPr marL="0" indent="0" algn="just">
              <a:buNone/>
            </a:pPr>
            <a:r>
              <a:rPr lang="en-US" dirty="0"/>
              <a:t>Stock exchange is a place where securities like shares, debentures bonds, etc., are bought and sold on a continuous and regular basis. It is organized as an association, a society or a company with a limited number of members. The persons who act as brokers for purchase and sale of securities are called as stock brokers and only such stock brokers can become the members of a stock exchange. Under the Securities Contracts (Regulation) Act, 1956 a stock exchange is defined as “an association , organization or body of individuals, whether incorporated or not, established for the purpose of assisting, regulating and controlling business of buying, selling and dealing in securities”. </a:t>
            </a:r>
          </a:p>
        </p:txBody>
      </p:sp>
    </p:spTree>
    <p:extLst>
      <p:ext uri="{BB962C8B-B14F-4D97-AF65-F5344CB8AC3E}">
        <p14:creationId xmlns:p14="http://schemas.microsoft.com/office/powerpoint/2010/main" val="328947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C6974-82A9-2F0A-8A2B-33878DD8D3EB}"/>
              </a:ext>
            </a:extLst>
          </p:cNvPr>
          <p:cNvSpPr>
            <a:spLocks noGrp="1"/>
          </p:cNvSpPr>
          <p:nvPr>
            <p:ph type="title"/>
          </p:nvPr>
        </p:nvSpPr>
        <p:spPr/>
        <p:txBody>
          <a:bodyPr/>
          <a:lstStyle/>
          <a:p>
            <a:r>
              <a:rPr lang="en-US" b="1" dirty="0"/>
              <a:t>Characteristics of a stock exchange </a:t>
            </a:r>
          </a:p>
        </p:txBody>
      </p:sp>
      <p:sp>
        <p:nvSpPr>
          <p:cNvPr id="3" name="Content Placeholder 2">
            <a:extLst>
              <a:ext uri="{FF2B5EF4-FFF2-40B4-BE49-F238E27FC236}">
                <a16:creationId xmlns:a16="http://schemas.microsoft.com/office/drawing/2014/main" id="{6875285F-65F1-89B6-DC55-36CFBCCDA8FE}"/>
              </a:ext>
            </a:extLst>
          </p:cNvPr>
          <p:cNvSpPr>
            <a:spLocks noGrp="1"/>
          </p:cNvSpPr>
          <p:nvPr>
            <p:ph idx="1"/>
          </p:nvPr>
        </p:nvSpPr>
        <p:spPr/>
        <p:txBody>
          <a:bodyPr>
            <a:normAutofit/>
          </a:bodyPr>
          <a:lstStyle/>
          <a:p>
            <a:pPr marL="0" indent="0" algn="just">
              <a:buNone/>
            </a:pPr>
            <a:r>
              <a:rPr lang="en-US" dirty="0"/>
              <a:t>The main characteristics of stock exchange are: </a:t>
            </a:r>
          </a:p>
          <a:p>
            <a:pPr marL="0" indent="0" algn="just">
              <a:buNone/>
            </a:pPr>
            <a:r>
              <a:rPr lang="en-US" dirty="0"/>
              <a:t>1. It is an organized market where securities are bought and sold </a:t>
            </a:r>
          </a:p>
          <a:p>
            <a:pPr marL="0" indent="0" algn="just">
              <a:buNone/>
            </a:pPr>
            <a:r>
              <a:rPr lang="en-US" dirty="0"/>
              <a:t>2. It allows trading of only listed securities </a:t>
            </a:r>
          </a:p>
          <a:p>
            <a:pPr marL="0" indent="0" algn="just">
              <a:buNone/>
            </a:pPr>
            <a:r>
              <a:rPr lang="en-US" dirty="0"/>
              <a:t>3. The various transactions of the stock exchange are regulated by the rules and laws of the respective stock exchange. </a:t>
            </a:r>
          </a:p>
          <a:p>
            <a:pPr marL="0" indent="0" algn="just">
              <a:buNone/>
            </a:pPr>
            <a:r>
              <a:rPr lang="en-US" dirty="0"/>
              <a:t>4. It provides complete information about the prices, volume of trade, etc., on a daily basis. </a:t>
            </a:r>
          </a:p>
          <a:p>
            <a:pPr marL="0" indent="0" algn="just">
              <a:buNone/>
            </a:pPr>
            <a:r>
              <a:rPr lang="en-US" dirty="0"/>
              <a:t>5. It acts as an indicator of the economic activity of the country.</a:t>
            </a:r>
          </a:p>
        </p:txBody>
      </p:sp>
    </p:spTree>
    <p:extLst>
      <p:ext uri="{BB962C8B-B14F-4D97-AF65-F5344CB8AC3E}">
        <p14:creationId xmlns:p14="http://schemas.microsoft.com/office/powerpoint/2010/main" val="29370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1D38-0A57-705F-B6E3-F6C03E957B48}"/>
              </a:ext>
            </a:extLst>
          </p:cNvPr>
          <p:cNvSpPr>
            <a:spLocks noGrp="1"/>
          </p:cNvSpPr>
          <p:nvPr>
            <p:ph type="title"/>
          </p:nvPr>
        </p:nvSpPr>
        <p:spPr/>
        <p:txBody>
          <a:bodyPr/>
          <a:lstStyle/>
          <a:p>
            <a:r>
              <a:rPr lang="en-US" b="1" dirty="0"/>
              <a:t>Functions of the stock exchange </a:t>
            </a:r>
          </a:p>
        </p:txBody>
      </p:sp>
      <p:sp>
        <p:nvSpPr>
          <p:cNvPr id="3" name="Content Placeholder 2">
            <a:extLst>
              <a:ext uri="{FF2B5EF4-FFF2-40B4-BE49-F238E27FC236}">
                <a16:creationId xmlns:a16="http://schemas.microsoft.com/office/drawing/2014/main" id="{44771553-C871-4894-21AB-1F7BF5ECDBE3}"/>
              </a:ext>
            </a:extLst>
          </p:cNvPr>
          <p:cNvSpPr>
            <a:spLocks noGrp="1"/>
          </p:cNvSpPr>
          <p:nvPr>
            <p:ph idx="1"/>
          </p:nvPr>
        </p:nvSpPr>
        <p:spPr/>
        <p:txBody>
          <a:bodyPr>
            <a:normAutofit fontScale="85000" lnSpcReduction="20000"/>
          </a:bodyPr>
          <a:lstStyle/>
          <a:p>
            <a:pPr marL="0" indent="0" algn="just">
              <a:buNone/>
            </a:pPr>
            <a:r>
              <a:rPr lang="en-US" dirty="0"/>
              <a:t>The main functions of a stock exchange are: </a:t>
            </a:r>
          </a:p>
          <a:p>
            <a:pPr marL="0" indent="0" algn="just">
              <a:buNone/>
            </a:pPr>
            <a:r>
              <a:rPr lang="en-US" dirty="0"/>
              <a:t>1. Providing liquidity and marketability for securities through a ready and continuous market </a:t>
            </a:r>
          </a:p>
          <a:p>
            <a:pPr marL="0" indent="0" algn="just">
              <a:buNone/>
            </a:pPr>
            <a:r>
              <a:rPr lang="en-US" dirty="0"/>
              <a:t>2. Providing of information about prices, purchases, sales, etc. </a:t>
            </a:r>
          </a:p>
          <a:p>
            <a:pPr marL="0" indent="0" algn="just">
              <a:buNone/>
            </a:pPr>
            <a:r>
              <a:rPr lang="en-US" dirty="0"/>
              <a:t>3. Providing safety to the funds and dealings in securities </a:t>
            </a:r>
          </a:p>
          <a:p>
            <a:pPr marL="0" indent="0" algn="just">
              <a:buNone/>
            </a:pPr>
            <a:r>
              <a:rPr lang="en-US" dirty="0"/>
              <a:t>4. Providing means for mobilization of savings and supply of long term funds through capital formation </a:t>
            </a:r>
          </a:p>
          <a:p>
            <a:pPr marL="0" indent="0" algn="just">
              <a:buNone/>
            </a:pPr>
            <a:r>
              <a:rPr lang="en-US" dirty="0"/>
              <a:t>5. Enabling movement of funds from unprofitable ventures to profitable ventures </a:t>
            </a:r>
          </a:p>
          <a:p>
            <a:pPr marL="0" indent="0" algn="just">
              <a:buNone/>
            </a:pPr>
            <a:r>
              <a:rPr lang="en-US" dirty="0"/>
              <a:t>6. Motivating the companies to improve their performance </a:t>
            </a:r>
          </a:p>
          <a:p>
            <a:pPr marL="0" indent="0" algn="just">
              <a:buNone/>
            </a:pPr>
            <a:r>
              <a:rPr lang="en-US" dirty="0"/>
              <a:t>7. Acting as a barometer that reflects the economic and business conditions of the country </a:t>
            </a:r>
          </a:p>
          <a:p>
            <a:pPr marL="0" indent="0" algn="just">
              <a:buNone/>
            </a:pPr>
            <a:r>
              <a:rPr lang="en-US" dirty="0"/>
              <a:t>8. Allocating the available funds in a better and useful way </a:t>
            </a:r>
          </a:p>
          <a:p>
            <a:pPr marL="0" indent="0" algn="just">
              <a:buNone/>
            </a:pPr>
            <a:r>
              <a:rPr lang="en-US" dirty="0"/>
              <a:t>9. Providing platform for marketing of new issues through listing in the stock exchange. </a:t>
            </a:r>
          </a:p>
        </p:txBody>
      </p:sp>
    </p:spTree>
    <p:extLst>
      <p:ext uri="{BB962C8B-B14F-4D97-AF65-F5344CB8AC3E}">
        <p14:creationId xmlns:p14="http://schemas.microsoft.com/office/powerpoint/2010/main" val="180463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C60A8-DDC6-C34B-B82C-D4B98D2F2448}"/>
              </a:ext>
            </a:extLst>
          </p:cNvPr>
          <p:cNvSpPr>
            <a:spLocks noGrp="1"/>
          </p:cNvSpPr>
          <p:nvPr>
            <p:ph type="title"/>
          </p:nvPr>
        </p:nvSpPr>
        <p:spPr/>
        <p:txBody>
          <a:bodyPr/>
          <a:lstStyle/>
          <a:p>
            <a:r>
              <a:rPr lang="en-US" b="1" dirty="0"/>
              <a:t>Advantages of stock exchange </a:t>
            </a:r>
          </a:p>
        </p:txBody>
      </p:sp>
      <p:sp>
        <p:nvSpPr>
          <p:cNvPr id="3" name="Content Placeholder 2">
            <a:extLst>
              <a:ext uri="{FF2B5EF4-FFF2-40B4-BE49-F238E27FC236}">
                <a16:creationId xmlns:a16="http://schemas.microsoft.com/office/drawing/2014/main" id="{6222C612-91E6-9AC0-21D4-03B39FD7CD34}"/>
              </a:ext>
            </a:extLst>
          </p:cNvPr>
          <p:cNvSpPr>
            <a:spLocks noGrp="1"/>
          </p:cNvSpPr>
          <p:nvPr>
            <p:ph idx="1"/>
          </p:nvPr>
        </p:nvSpPr>
        <p:spPr/>
        <p:txBody>
          <a:bodyPr>
            <a:normAutofit/>
          </a:bodyPr>
          <a:lstStyle/>
          <a:p>
            <a:pPr marL="0" indent="0" algn="just">
              <a:buNone/>
            </a:pPr>
            <a:r>
              <a:rPr lang="en-US" dirty="0"/>
              <a:t>The main benefits of stock exchange are: </a:t>
            </a:r>
          </a:p>
          <a:p>
            <a:pPr marL="0" indent="0" algn="just">
              <a:buNone/>
            </a:pPr>
            <a:r>
              <a:rPr lang="en-US" b="1" dirty="0"/>
              <a:t>A. To the company </a:t>
            </a:r>
          </a:p>
          <a:p>
            <a:pPr marL="0" indent="0" algn="just">
              <a:buNone/>
            </a:pPr>
            <a:r>
              <a:rPr lang="en-US" dirty="0"/>
              <a:t>1. Better goodwill and credit rating. </a:t>
            </a:r>
          </a:p>
          <a:p>
            <a:pPr marL="0" indent="0" algn="just">
              <a:buNone/>
            </a:pPr>
            <a:r>
              <a:rPr lang="en-US" dirty="0"/>
              <a:t>2. Global market for their securities </a:t>
            </a:r>
          </a:p>
          <a:p>
            <a:pPr marL="0" indent="0" algn="just">
              <a:buNone/>
            </a:pPr>
            <a:r>
              <a:rPr lang="en-US" dirty="0"/>
              <a:t>3. Better bargaining power in the areas of collective ventures, mergers, etc., as a result of better goodwill, credit rating and market across the world. </a:t>
            </a:r>
          </a:p>
          <a:p>
            <a:pPr marL="0" indent="0" algn="just">
              <a:buNone/>
            </a:pPr>
            <a:r>
              <a:rPr lang="en-US" dirty="0"/>
              <a:t>4. Convenience to decide upon the size, price and timing of the issue. </a:t>
            </a:r>
          </a:p>
        </p:txBody>
      </p:sp>
    </p:spTree>
    <p:extLst>
      <p:ext uri="{BB962C8B-B14F-4D97-AF65-F5344CB8AC3E}">
        <p14:creationId xmlns:p14="http://schemas.microsoft.com/office/powerpoint/2010/main" val="195768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183D2-D7A1-208A-7475-C214CAA53183}"/>
              </a:ext>
            </a:extLst>
          </p:cNvPr>
          <p:cNvSpPr>
            <a:spLocks noGrp="1"/>
          </p:cNvSpPr>
          <p:nvPr>
            <p:ph idx="1"/>
          </p:nvPr>
        </p:nvSpPr>
        <p:spPr/>
        <p:txBody>
          <a:bodyPr/>
          <a:lstStyle/>
          <a:p>
            <a:pPr marL="0" indent="0" algn="just">
              <a:buNone/>
            </a:pPr>
            <a:r>
              <a:rPr lang="en-US" b="1" dirty="0"/>
              <a:t>B. To the investors </a:t>
            </a:r>
          </a:p>
          <a:p>
            <a:pPr marL="0" indent="0" algn="just">
              <a:buNone/>
            </a:pPr>
            <a:r>
              <a:rPr lang="en-US" dirty="0"/>
              <a:t>1. Ready market for their securities </a:t>
            </a:r>
          </a:p>
          <a:p>
            <a:pPr marL="0" indent="0" algn="just">
              <a:buNone/>
            </a:pPr>
            <a:r>
              <a:rPr lang="en-US" dirty="0"/>
              <a:t>2. Freedom from anxiety about the delivery and payment problems. </a:t>
            </a:r>
          </a:p>
          <a:p>
            <a:pPr marL="0" indent="0" algn="just">
              <a:buNone/>
            </a:pPr>
            <a:r>
              <a:rPr lang="en-US" dirty="0"/>
              <a:t>3. Rational decisions as accurate and timely information is available </a:t>
            </a:r>
          </a:p>
          <a:p>
            <a:pPr marL="0" indent="0" algn="just">
              <a:buNone/>
            </a:pPr>
            <a:r>
              <a:rPr lang="en-US" dirty="0"/>
              <a:t>4. Convenience of raising loans from banks on the basis of listed securities </a:t>
            </a:r>
          </a:p>
          <a:p>
            <a:pPr marL="0" indent="0" algn="just">
              <a:buNone/>
            </a:pPr>
            <a:endParaRPr lang="en-US" dirty="0"/>
          </a:p>
        </p:txBody>
      </p:sp>
    </p:spTree>
    <p:extLst>
      <p:ext uri="{BB962C8B-B14F-4D97-AF65-F5344CB8AC3E}">
        <p14:creationId xmlns:p14="http://schemas.microsoft.com/office/powerpoint/2010/main" val="3294940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9D4B2-91FF-6B08-6423-51BE8C0B9089}"/>
              </a:ext>
            </a:extLst>
          </p:cNvPr>
          <p:cNvSpPr>
            <a:spLocks noGrp="1"/>
          </p:cNvSpPr>
          <p:nvPr>
            <p:ph idx="1"/>
          </p:nvPr>
        </p:nvSpPr>
        <p:spPr/>
        <p:txBody>
          <a:bodyPr/>
          <a:lstStyle/>
          <a:p>
            <a:pPr marL="0" indent="0">
              <a:buNone/>
            </a:pPr>
            <a:r>
              <a:rPr lang="en-US" b="1" dirty="0"/>
              <a:t>C. To the society </a:t>
            </a:r>
          </a:p>
          <a:p>
            <a:pPr marL="0" indent="0">
              <a:buNone/>
            </a:pPr>
            <a:r>
              <a:rPr lang="en-US" dirty="0"/>
              <a:t>1. Increase in the savings and investment </a:t>
            </a:r>
          </a:p>
          <a:p>
            <a:pPr marL="0" indent="0">
              <a:buNone/>
            </a:pPr>
            <a:r>
              <a:rPr lang="en-US" dirty="0"/>
              <a:t>2. Increase in the capital formation </a:t>
            </a:r>
          </a:p>
          <a:p>
            <a:pPr marL="0" indent="0">
              <a:buNone/>
            </a:pPr>
            <a:r>
              <a:rPr lang="en-US" dirty="0"/>
              <a:t>3. Promotion and expansion of industrial activities </a:t>
            </a:r>
          </a:p>
          <a:p>
            <a:pPr marL="0" indent="0">
              <a:buNone/>
            </a:pPr>
            <a:r>
              <a:rPr lang="en-US" dirty="0"/>
              <a:t>4. Indicate the changing economic health of the country </a:t>
            </a:r>
          </a:p>
          <a:p>
            <a:pPr marL="0" indent="0">
              <a:buNone/>
            </a:pPr>
            <a:r>
              <a:rPr lang="en-US" dirty="0"/>
              <a:t>5. Help government to raise required funds for development activities</a:t>
            </a:r>
          </a:p>
          <a:p>
            <a:pPr marL="0" indent="0">
              <a:buNone/>
            </a:pPr>
            <a:endParaRPr lang="en-US" dirty="0"/>
          </a:p>
        </p:txBody>
      </p:sp>
    </p:spTree>
    <p:extLst>
      <p:ext uri="{BB962C8B-B14F-4D97-AF65-F5344CB8AC3E}">
        <p14:creationId xmlns:p14="http://schemas.microsoft.com/office/powerpoint/2010/main" val="2081373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754</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Secondary Market</vt:lpstr>
      <vt:lpstr>Secondary Market</vt:lpstr>
      <vt:lpstr>Functions of secondary market </vt:lpstr>
      <vt:lpstr>Stock Exchange </vt:lpstr>
      <vt:lpstr>Characteristics of a stock exchange </vt:lpstr>
      <vt:lpstr>Functions of the stock exchange </vt:lpstr>
      <vt:lpstr>Advantages of stock exchange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Market</dc:title>
  <dc:creator>Ananya Priya</dc:creator>
  <cp:lastModifiedBy>Ananya Priya</cp:lastModifiedBy>
  <cp:revision>2</cp:revision>
  <dcterms:created xsi:type="dcterms:W3CDTF">2023-01-27T09:41:24Z</dcterms:created>
  <dcterms:modified xsi:type="dcterms:W3CDTF">2023-01-27T09:41:46Z</dcterms:modified>
</cp:coreProperties>
</file>